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9" r:id="rId2"/>
    <p:sldId id="621" r:id="rId3"/>
    <p:sldId id="614" r:id="rId4"/>
    <p:sldId id="615" r:id="rId5"/>
    <p:sldId id="623" r:id="rId6"/>
    <p:sldId id="624" r:id="rId7"/>
    <p:sldId id="622" r:id="rId8"/>
    <p:sldId id="625" r:id="rId9"/>
    <p:sldId id="364" r:id="rId10"/>
  </p:sldIdLst>
  <p:sldSz cx="12188825" cy="6856413"/>
  <p:notesSz cx="6797675" cy="9926638"/>
  <p:embeddedFontLst>
    <p:embeddedFont>
      <p:font typeface="맑은 고딕" panose="020B0503020000020004" pitchFamily="50" charset="-127"/>
      <p:regular r:id="rId13"/>
      <p:bold r:id="rId14"/>
    </p:embeddedFont>
    <p:embeddedFont>
      <p:font typeface="나눔스퀘어라운드 ExtraBold" panose="020B0600000101010101" charset="-127"/>
      <p:bold r:id="rId15"/>
    </p:embeddedFont>
    <p:embeddedFont>
      <p:font typeface="HY헤드라인M" panose="02030600000101010101" pitchFamily="18" charset="-127"/>
      <p:regular r:id="rId16"/>
    </p:embeddedFont>
    <p:embeddedFont>
      <p:font typeface="나눔고딕" panose="020D0604000000000000" pitchFamily="50" charset="-127"/>
      <p:regular r:id="rId17"/>
    </p:embeddedFont>
  </p:embeddedFontLst>
  <p:defaultTextStyle>
    <a:defPPr>
      <a:defRPr lang="ko-KR"/>
    </a:defPPr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orient="horz" pos="753">
          <p15:clr>
            <a:srgbClr val="A4A3A4"/>
          </p15:clr>
        </p15:guide>
        <p15:guide id="3" orient="horz" pos="1705">
          <p15:clr>
            <a:srgbClr val="A4A3A4"/>
          </p15:clr>
        </p15:guide>
        <p15:guide id="4" pos="3839">
          <p15:clr>
            <a:srgbClr val="A4A3A4"/>
          </p15:clr>
        </p15:guide>
        <p15:guide id="5" pos="9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4771"/>
    <a:srgbClr val="F1F3F4"/>
    <a:srgbClr val="7584A4"/>
    <a:srgbClr val="077DA4"/>
    <a:srgbClr val="C81F1F"/>
    <a:srgbClr val="ECB2B2"/>
    <a:srgbClr val="18304B"/>
    <a:srgbClr val="1697AB"/>
    <a:srgbClr val="FF6600"/>
    <a:srgbClr val="005E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13" autoAdjust="0"/>
    <p:restoredTop sz="92319" autoAdjust="0"/>
  </p:normalViewPr>
  <p:slideViewPr>
    <p:cSldViewPr>
      <p:cViewPr varScale="1">
        <p:scale>
          <a:sx n="107" d="100"/>
          <a:sy n="107" d="100"/>
        </p:scale>
        <p:origin x="180" y="108"/>
      </p:cViewPr>
      <p:guideLst>
        <p:guide orient="horz" pos="2159"/>
        <p:guide orient="horz" pos="753"/>
        <p:guide orient="horz" pos="1705"/>
        <p:guide pos="3839"/>
        <p:guide pos="93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0" d="100"/>
          <a:sy n="80" d="100"/>
        </p:scale>
        <p:origin x="401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41" cy="4981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760" y="0"/>
            <a:ext cx="2946341" cy="4981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24A121-5DEF-4A3C-B1B3-042744379AEF}" type="datetimeFigureOut">
              <a:rPr lang="ko-KR" altLang="en-US" smtClean="0"/>
              <a:pPr/>
              <a:t>2021-10-04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496"/>
            <a:ext cx="2946341" cy="49814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760" y="9428496"/>
            <a:ext cx="2946341" cy="49814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A6972-9C05-46DC-8B1B-703BC96B830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94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41" cy="4981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760" y="0"/>
            <a:ext cx="2946341" cy="4981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50FD35-2D74-4C1D-9D92-5CA3D429F217}" type="datetimeFigureOut">
              <a:rPr lang="ko-KR" altLang="en-US" smtClean="0"/>
              <a:pPr/>
              <a:t>2021-10-04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925" y="4778024"/>
            <a:ext cx="5437825" cy="390756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496"/>
            <a:ext cx="2946341" cy="49814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760" y="9428496"/>
            <a:ext cx="2946341" cy="49814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7BA609-96A2-47B6-AB33-05799BC7B6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309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BA609-96A2-47B6-AB33-05799BC7B650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761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BA609-96A2-47B6-AB33-05799BC7B650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998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BA609-96A2-47B6-AB33-05799BC7B650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711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BA609-96A2-47B6-AB33-05799BC7B650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676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BA609-96A2-47B6-AB33-05799BC7B650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174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BA609-96A2-47B6-AB33-05799BC7B650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242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user\Desktop\orang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1275" y="-58738"/>
            <a:ext cx="12230100" cy="6915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 descr="C:\Users\user\Desktop\말랑말랑말랑말랑말랑말랑\말랑말랑1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37913" y="141288"/>
            <a:ext cx="763587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 descr="C:\Users\user\Desktop\한컴컴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852150" y="6230938"/>
            <a:ext cx="13716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77563" y="6489700"/>
            <a:ext cx="112236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C:\Users\user\Desktop\pupple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1275" y="-58738"/>
            <a:ext cx="12230100" cy="6915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C:\Users\user\Desktop\말랑말랑말랑말랑말랑말랑\말랑말랑1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237913" y="141288"/>
            <a:ext cx="763587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C:\Users\user\Desktop\한컴컴.png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852150" y="6230938"/>
            <a:ext cx="13716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user\Desktop\blue-man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1275" y="-58738"/>
            <a:ext cx="12230100" cy="6915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 descr="C:\Users\user\Desktop\말랑말랑말랑말랑말랑말랑\말랑말랑1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37913" y="141288"/>
            <a:ext cx="763587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 descr="C:\Users\user\Desktop\한컴컴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852150" y="6230938"/>
            <a:ext cx="13716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77563" y="6489700"/>
            <a:ext cx="112236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C:\Users\user\Desktop\shake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20980" y="-139701"/>
            <a:ext cx="12230100" cy="6915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 descr="C:\Users\user\Desktop\말랑말랑말랑말랑말랑말랑\말랑말랑1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237913" y="141288"/>
            <a:ext cx="763587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C:\Users\user\Desktop\한컴컴.png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852150" y="6230938"/>
            <a:ext cx="13716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xmlns="" id="{B671356A-22BB-4A30-91C9-71559F6C8D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25" y="244741"/>
            <a:ext cx="1154563" cy="40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" descr="C:\Users\user\Desktop\말랑말랑말랑말랑말랑말랑\말랑말랑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40" y="43830"/>
            <a:ext cx="504056" cy="406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직선 연결선 11"/>
          <p:cNvCxnSpPr/>
          <p:nvPr userDrawn="1"/>
        </p:nvCxnSpPr>
        <p:spPr bwMode="auto">
          <a:xfrm flipV="1">
            <a:off x="607967" y="619894"/>
            <a:ext cx="11031061" cy="3012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" name="Picture 2">
            <a:extLst>
              <a:ext uri="{FF2B5EF4-FFF2-40B4-BE49-F238E27FC236}">
                <a16:creationId xmlns:a16="http://schemas.microsoft.com/office/drawing/2014/main" xmlns="" id="{8931D0C6-91D1-41FC-9306-40D496A4835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972" y="6376845"/>
            <a:ext cx="812380" cy="28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48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88825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C:\Users\user\Desktop\배포말랑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51350" y="2570163"/>
            <a:ext cx="271462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85247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63" r:id="rId1"/>
    <p:sldLayoutId id="2147484264" r:id="rId2"/>
    <p:sldLayoutId id="2147484265" r:id="rId3"/>
    <p:sldLayoutId id="2147484266" r:id="rId4"/>
    <p:sldLayoutId id="2147484290" r:id="rId5"/>
    <p:sldLayoutId id="2147484291" r:id="rId6"/>
  </p:sldLayoutIdLst>
  <p:txStyles>
    <p:titleStyle>
      <a:lvl1pPr algn="ctr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  <a:sym typeface="Arial" charset="0"/>
        </a:defRPr>
      </a:lvl1pPr>
      <a:lvl2pPr algn="ctr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charset="0"/>
        </a:defRPr>
      </a:lvl2pPr>
      <a:lvl3pPr algn="ctr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charset="0"/>
        </a:defRPr>
      </a:lvl3pPr>
      <a:lvl4pPr algn="ctr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charset="0"/>
        </a:defRPr>
      </a:lvl4pPr>
      <a:lvl5pPr algn="ctr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charset="0"/>
        </a:defRPr>
      </a:lvl5pPr>
      <a:lvl6pPr marL="4572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pitchFamily="34" charset="0"/>
        </a:defRPr>
      </a:lvl6pPr>
      <a:lvl7pPr marL="9144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pitchFamily="34" charset="0"/>
        </a:defRPr>
      </a:lvl7pPr>
      <a:lvl8pPr marL="13716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pitchFamily="34" charset="0"/>
        </a:defRPr>
      </a:lvl8pPr>
      <a:lvl9pPr marL="18288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pitchFamily="34" charset="0"/>
        </a:defRPr>
      </a:lvl9pPr>
    </p:titleStyle>
    <p:bodyStyle>
      <a:lvl1pPr marL="342900" indent="-342900" algn="l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1pPr>
      <a:lvl2pPr marL="742950" indent="-285750" algn="l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cs typeface="+mn-cs"/>
          <a:sym typeface="Arial" charset="0"/>
        </a:defRPr>
      </a:lvl2pPr>
      <a:lvl3pPr marL="1143000" indent="-228600" algn="l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2400">
          <a:solidFill>
            <a:schemeClr val="tx1"/>
          </a:solidFill>
          <a:latin typeface="+mn-lt"/>
          <a:cs typeface="+mn-cs"/>
          <a:sym typeface="Arial" charset="0"/>
        </a:defRPr>
      </a:lvl3pPr>
      <a:lvl4pPr marL="1600200" indent="-228600" algn="l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cs typeface="+mn-cs"/>
          <a:sym typeface="Arial" charset="0"/>
        </a:defRPr>
      </a:lvl4pPr>
      <a:lvl5pPr marL="2057400" indent="-228600" algn="l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cs typeface="+mn-cs"/>
          <a:sym typeface="Arial" charset="0"/>
        </a:defRPr>
      </a:lvl5pPr>
      <a:lvl6pPr marL="25146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cs typeface="+mn-cs"/>
          <a:sym typeface="Arial" pitchFamily="34" charset="0"/>
        </a:defRPr>
      </a:lvl6pPr>
      <a:lvl7pPr marL="29718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cs typeface="+mn-cs"/>
          <a:sym typeface="Arial" pitchFamily="34" charset="0"/>
        </a:defRPr>
      </a:lvl7pPr>
      <a:lvl8pPr marL="34290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cs typeface="+mn-cs"/>
          <a:sym typeface="Arial" pitchFamily="34" charset="0"/>
        </a:defRPr>
      </a:lvl8pPr>
      <a:lvl9pPr marL="38862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cs typeface="+mn-cs"/>
          <a:sym typeface="Arial" pitchFamily="34" charset="0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" descr="C:\Users\user\Desktop\말랑말랑말랑말랑말랑말랑\말랑말랑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37913" y="141288"/>
            <a:ext cx="754062" cy="60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제목 2"/>
          <p:cNvSpPr txBox="1">
            <a:spLocks/>
          </p:cNvSpPr>
          <p:nvPr/>
        </p:nvSpPr>
        <p:spPr>
          <a:xfrm>
            <a:off x="683568" y="1051942"/>
            <a:ext cx="9947348" cy="1507798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latinLnBrk="1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  <a:sym typeface="Arial" charset="0"/>
              </a:defRPr>
            </a:lvl1pPr>
            <a:lvl2pPr algn="ctr" rtl="0" eaLnBrk="0" fontAlgn="base" latinLnBrk="1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  <a:sym typeface="Arial" charset="0"/>
              </a:defRPr>
            </a:lvl2pPr>
            <a:lvl3pPr algn="ctr" rtl="0" eaLnBrk="0" fontAlgn="base" latinLnBrk="1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  <a:sym typeface="Arial" charset="0"/>
              </a:defRPr>
            </a:lvl3pPr>
            <a:lvl4pPr algn="ctr" rtl="0" eaLnBrk="0" fontAlgn="base" latinLnBrk="1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  <a:sym typeface="Arial" charset="0"/>
              </a:defRPr>
            </a:lvl4pPr>
            <a:lvl5pPr algn="ctr" rtl="0" eaLnBrk="0" fontAlgn="base" latinLnBrk="1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  <a:sym typeface="Arial" charset="0"/>
              </a:defRPr>
            </a:lvl5pPr>
            <a:lvl6pPr marL="457200" algn="ctr" rtl="0" fontAlgn="base" latinLnBrk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6pPr>
            <a:lvl7pPr marL="914400" algn="ctr" rtl="0" fontAlgn="base" latinLnBrk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7pPr>
            <a:lvl8pPr marL="1371600" algn="ctr" rtl="0" fontAlgn="base" latinLnBrk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8pPr>
            <a:lvl9pPr marL="1828800" algn="ctr" rtl="0" fontAlgn="base" latinLnBrk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9pPr>
          </a:lstStyle>
          <a:p>
            <a:pPr algn="l">
              <a:lnSpc>
                <a:spcPts val="5500"/>
              </a:lnSpc>
            </a:pPr>
            <a:endParaRPr lang="en-US" altLang="ko-KR" sz="1600" dirty="0">
              <a:solidFill>
                <a:srgbClr val="FF66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F6808B0-BB36-4AF4-9704-991325CA9A62}"/>
              </a:ext>
            </a:extLst>
          </p:cNvPr>
          <p:cNvSpPr txBox="1"/>
          <p:nvPr/>
        </p:nvSpPr>
        <p:spPr>
          <a:xfrm>
            <a:off x="648108" y="1461187"/>
            <a:ext cx="8686664" cy="1323439"/>
          </a:xfrm>
          <a:prstGeom prst="rect">
            <a:avLst/>
          </a:prstGeom>
          <a:noFill/>
        </p:spPr>
        <p:txBody>
          <a:bodyPr wrap="square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4000" b="1" spc="-150" dirty="0">
                <a:ln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21</a:t>
            </a:r>
            <a:r>
              <a:rPr kumimoji="0" lang="ko-KR" altLang="en-US" sz="4000" b="1" spc="-150" dirty="0">
                <a:ln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년 혁신성장 청년인재 집중양성 사업</a:t>
            </a:r>
            <a:r>
              <a:rPr kumimoji="0" lang="en-US" altLang="ko-KR" sz="4000" b="1" i="1" spc="-150" dirty="0">
                <a:ln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(AI  Home Trainer</a:t>
            </a:r>
          </a:p>
        </p:txBody>
      </p:sp>
      <p:sp>
        <p:nvSpPr>
          <p:cNvPr id="5" name="_x243250336">
            <a:extLst>
              <a:ext uri="{FF2B5EF4-FFF2-40B4-BE49-F238E27FC236}">
                <a16:creationId xmlns:a16="http://schemas.microsoft.com/office/drawing/2014/main" xmlns="" id="{832E2D55-4270-4503-A844-8B2BDFD93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934" y="4272284"/>
            <a:ext cx="2027110" cy="380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z="1800" b="1" spc="-50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2021. 10. 05</a:t>
            </a:r>
          </a:p>
        </p:txBody>
      </p:sp>
      <p:sp>
        <p:nvSpPr>
          <p:cNvPr id="6" name="바닥글 개체 틀 14">
            <a:extLst>
              <a:ext uri="{FF2B5EF4-FFF2-40B4-BE49-F238E27FC236}">
                <a16:creationId xmlns:a16="http://schemas.microsoft.com/office/drawing/2014/main" xmlns="" id="{6C6AC101-9306-43A3-96B2-D4FC8AE0DB95}"/>
              </a:ext>
            </a:extLst>
          </p:cNvPr>
          <p:cNvSpPr txBox="1">
            <a:spLocks/>
          </p:cNvSpPr>
          <p:nvPr/>
        </p:nvSpPr>
        <p:spPr>
          <a:xfrm>
            <a:off x="777240" y="3618728"/>
            <a:ext cx="4237052" cy="36521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altLang="ko-KR" sz="2000" b="1" i="1" dirty="0">
                <a:solidFill>
                  <a:srgbClr val="17365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(</a:t>
            </a:r>
            <a:r>
              <a:rPr lang="ko-KR" altLang="en-US" sz="2000" b="1" i="1" dirty="0" err="1">
                <a:solidFill>
                  <a:srgbClr val="17365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권하람</a:t>
            </a:r>
            <a:r>
              <a:rPr lang="ko-KR" altLang="en-US" sz="2000" b="1" i="1" dirty="0">
                <a:solidFill>
                  <a:srgbClr val="17365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  </a:t>
            </a:r>
            <a:r>
              <a:rPr lang="ko-KR" altLang="en-US" sz="2000" b="1" i="1" dirty="0" err="1">
                <a:solidFill>
                  <a:srgbClr val="17365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김회승</a:t>
            </a:r>
            <a:r>
              <a:rPr lang="ko-KR" altLang="en-US" sz="2000" b="1" i="1" dirty="0">
                <a:solidFill>
                  <a:srgbClr val="17365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 류영은</a:t>
            </a:r>
            <a:r>
              <a:rPr lang="en-US" altLang="ko-KR" sz="2000" b="1" i="1" dirty="0">
                <a:solidFill>
                  <a:srgbClr val="17365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)</a:t>
            </a:r>
            <a:endParaRPr kumimoji="1" lang="en-US" altLang="ko-KR" sz="1050" b="1" i="1" dirty="0">
              <a:solidFill>
                <a:prstClr val="black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xmlns="" id="{143E670D-031A-426E-BAA5-F174AB88142C}"/>
              </a:ext>
            </a:extLst>
          </p:cNvPr>
          <p:cNvSpPr txBox="1">
            <a:spLocks/>
          </p:cNvSpPr>
          <p:nvPr/>
        </p:nvSpPr>
        <p:spPr>
          <a:xfrm>
            <a:off x="1917948" y="1812356"/>
            <a:ext cx="7530631" cy="649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ko-KR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Content</a:t>
            </a:r>
            <a:endParaRPr kumimoji="0" lang="ko-KR" altLang="en-US" sz="4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xmlns="" id="{C22B0BB8-7BE0-49EC-BDA5-F72339403D62}"/>
              </a:ext>
            </a:extLst>
          </p:cNvPr>
          <p:cNvSpPr txBox="1">
            <a:spLocks/>
          </p:cNvSpPr>
          <p:nvPr/>
        </p:nvSpPr>
        <p:spPr>
          <a:xfrm>
            <a:off x="1921384" y="2708126"/>
            <a:ext cx="7530631" cy="3136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marR="0" indent="-5143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 sz="2000" b="1" kern="1200" spc="-150" baseline="0">
                <a:solidFill>
                  <a:srgbClr val="002060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kumimoji="0" lang="ko-KR" altLang="en-US" sz="2400" b="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프로젝트 주제</a:t>
            </a:r>
            <a:endParaRPr kumimoji="0" lang="en-US" altLang="ko-KR" sz="2400" b="0" dirty="0">
              <a:latin typeface="나눔스퀘어라운드 ExtraBold" panose="020B0600000101010101" charset="-127"/>
              <a:ea typeface="나눔스퀘어라운드 ExtraBold" panose="020B0600000101010101" charset="-127"/>
            </a:endParaRPr>
          </a:p>
          <a:p>
            <a:pPr>
              <a:lnSpc>
                <a:spcPct val="200000"/>
              </a:lnSpc>
            </a:pPr>
            <a:r>
              <a:rPr kumimoji="0" lang="ko-KR" altLang="en-US" sz="2400" b="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구현하고자 하는 프로젝트 내용</a:t>
            </a:r>
            <a:endParaRPr kumimoji="0" lang="en-US" altLang="ko-KR" sz="2400" b="0" dirty="0">
              <a:latin typeface="나눔스퀘어라운드 ExtraBold" panose="020B0600000101010101" charset="-127"/>
              <a:ea typeface="나눔스퀘어라운드 ExtraBold" panose="020B0600000101010101" charset="-127"/>
            </a:endParaRPr>
          </a:p>
          <a:p>
            <a:pPr>
              <a:lnSpc>
                <a:spcPct val="200000"/>
              </a:lnSpc>
            </a:pPr>
            <a:r>
              <a:rPr kumimoji="0" lang="ko-KR" altLang="en-US" sz="2400" b="0" dirty="0" smtClean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팀원 </a:t>
            </a:r>
            <a:r>
              <a:rPr kumimoji="0" lang="en-US" altLang="ko-KR" sz="2400" b="0" dirty="0" smtClean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ROLE</a:t>
            </a:r>
          </a:p>
          <a:p>
            <a:pPr>
              <a:lnSpc>
                <a:spcPct val="200000"/>
              </a:lnSpc>
            </a:pPr>
            <a:r>
              <a:rPr kumimoji="0" lang="ko-KR" altLang="en-US" sz="2400" b="0" dirty="0" smtClean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이번 주 계획</a:t>
            </a:r>
            <a:endParaRPr kumimoji="0" lang="en-US" altLang="ko-KR" sz="2400" b="0" dirty="0">
              <a:latin typeface="나눔스퀘어라운드 ExtraBold" panose="020B0600000101010101" charset="-127"/>
              <a:ea typeface="나눔스퀘어라운드 ExtraBold" panose="020B0600000101010101" charset="-127"/>
            </a:endParaRPr>
          </a:p>
          <a:p>
            <a:pPr>
              <a:lnSpc>
                <a:spcPct val="200000"/>
              </a:lnSpc>
            </a:pPr>
            <a:endParaRPr kumimoji="0" lang="en-US" altLang="ko-KR" sz="2400" b="0" dirty="0">
              <a:latin typeface="나눔스퀘어라운드 ExtraBold" panose="020B0600000101010101" charset="-127"/>
              <a:ea typeface="나눔스퀘어라운드 ExtraBold" panose="020B0600000101010101" charset="-127"/>
            </a:endParaRPr>
          </a:p>
          <a:p>
            <a:pPr>
              <a:lnSpc>
                <a:spcPct val="200000"/>
              </a:lnSpc>
            </a:pPr>
            <a:endParaRPr kumimoji="0" lang="en-US" altLang="ko-KR" sz="2400" b="0" dirty="0">
              <a:latin typeface="나눔스퀘어라운드 ExtraBold" panose="020B0600000101010101" charset="-127"/>
              <a:ea typeface="나눔스퀘어라운드 Extra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3060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2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D8853E2-D42F-4B2F-9F24-15373FBD6816}"/>
              </a:ext>
            </a:extLst>
          </p:cNvPr>
          <p:cNvSpPr txBox="1"/>
          <p:nvPr/>
        </p:nvSpPr>
        <p:spPr>
          <a:xfrm>
            <a:off x="582833" y="115838"/>
            <a:ext cx="8097196" cy="53873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B w="6350"/>
            </a:sp3d>
          </a:bodyPr>
          <a:lstStyle>
            <a:defPPr>
              <a:defRPr lang="ko-KR"/>
            </a:defPPr>
            <a:lvl1pPr algn="ctr">
              <a:defRPr sz="16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algn="l"/>
            <a:r>
              <a:rPr lang="en-US" altLang="ko-KR" sz="2901" dirty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sz="2901" dirty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주제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9796" y="2420092"/>
            <a:ext cx="10369152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 smtClean="0"/>
              <a:t>딥러닝기술을</a:t>
            </a:r>
            <a:r>
              <a:rPr lang="ko-KR" altLang="en-US" sz="2800" dirty="0" smtClean="0"/>
              <a:t> </a:t>
            </a:r>
            <a:r>
              <a:rPr lang="ko-KR" altLang="en-US" sz="2800" dirty="0"/>
              <a:t>적용하여 모션 </a:t>
            </a:r>
            <a:r>
              <a:rPr lang="ko-KR" altLang="en-US" sz="2800" dirty="0" err="1" smtClean="0"/>
              <a:t>디텍팅을</a:t>
            </a:r>
            <a:r>
              <a:rPr lang="ko-KR" altLang="en-US" sz="2800" dirty="0" smtClean="0"/>
              <a:t> </a:t>
            </a:r>
            <a:r>
              <a:rPr lang="ko-KR" altLang="en-US" sz="2800" dirty="0"/>
              <a:t>통한 </a:t>
            </a:r>
            <a:endParaRPr lang="en-US" altLang="ko-KR" sz="2800" dirty="0"/>
          </a:p>
          <a:p>
            <a:pPr algn="ctr"/>
            <a:r>
              <a:rPr lang="en-US" altLang="ko-KR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</a:rPr>
              <a:t>AI </a:t>
            </a:r>
            <a:r>
              <a:rPr lang="en-US" altLang="ko-KR" sz="4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</a:rPr>
              <a:t>personal home physical Trainer</a:t>
            </a:r>
            <a:endParaRPr lang="ko-KR" altLang="en-US" dirty="0">
              <a:effectLst>
                <a:outerShdw blurRad="38100" dist="38100" dir="2700000" algn="tl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4869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D8853E2-D42F-4B2F-9F24-15373FBD6816}"/>
              </a:ext>
            </a:extLst>
          </p:cNvPr>
          <p:cNvSpPr txBox="1"/>
          <p:nvPr/>
        </p:nvSpPr>
        <p:spPr>
          <a:xfrm>
            <a:off x="569350" y="115838"/>
            <a:ext cx="8097196" cy="53873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B w="6350"/>
            </a:sp3d>
          </a:bodyPr>
          <a:lstStyle>
            <a:defPPr>
              <a:defRPr lang="ko-KR"/>
            </a:defPPr>
            <a:lvl1pPr algn="ctr">
              <a:defRPr sz="16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algn="l"/>
            <a:r>
              <a:rPr lang="en-US" altLang="ko-KR" sz="2901" dirty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sz="2901" dirty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구현하고자 하는 프로젝트 내용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2920" y="1670373"/>
            <a:ext cx="8136904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/>
              <a:t>Covid-19</a:t>
            </a:r>
            <a:r>
              <a:rPr lang="ko-KR" altLang="en-US" sz="1800" dirty="0"/>
              <a:t>의 장기화에 따라 홈 트레이너를 하는 </a:t>
            </a:r>
            <a:r>
              <a:rPr lang="ko-KR" altLang="en-US" sz="1800" dirty="0" smtClean="0"/>
              <a:t>사람 증가</a:t>
            </a:r>
            <a:endParaRPr lang="en-US" altLang="ko-KR" sz="1800" dirty="0" smtClean="0"/>
          </a:p>
          <a:p>
            <a:endParaRPr lang="en-US" altLang="ko-KR" sz="1800" dirty="0"/>
          </a:p>
          <a:p>
            <a:r>
              <a:rPr lang="en-US" altLang="ko-KR" sz="1400" b="1" dirty="0" smtClean="0">
                <a:solidFill>
                  <a:schemeClr val="accent2"/>
                </a:solidFill>
              </a:rPr>
              <a:t>problem</a:t>
            </a:r>
            <a:endParaRPr lang="en-US" altLang="ko-KR" sz="1400" b="1" dirty="0">
              <a:solidFill>
                <a:schemeClr val="accent2"/>
              </a:solidFill>
            </a:endParaRPr>
          </a:p>
          <a:p>
            <a:r>
              <a:rPr lang="ko-KR" altLang="en-US" sz="1800" dirty="0" smtClean="0"/>
              <a:t>전문적인 </a:t>
            </a:r>
            <a:r>
              <a:rPr lang="ko-KR" altLang="en-US" sz="1800" dirty="0"/>
              <a:t>지식 없이 홈 트레이너를 진행하는 과정에서 올바르지 못한 자세와 같은 문제점으로 부상과 같은 안전 사고에 노출 되기 쉽다</a:t>
            </a:r>
            <a:r>
              <a:rPr lang="en-US" altLang="ko-KR" sz="1800" dirty="0" smtClean="0"/>
              <a:t>.</a:t>
            </a:r>
          </a:p>
          <a:p>
            <a:endParaRPr lang="en-US" altLang="ko-KR" sz="1800" dirty="0" smtClean="0"/>
          </a:p>
          <a:p>
            <a:r>
              <a:rPr lang="en-US" altLang="ko-KR" sz="1400" b="1" dirty="0" smtClean="0">
                <a:solidFill>
                  <a:schemeClr val="accent2"/>
                </a:solidFill>
              </a:rPr>
              <a:t>solution</a:t>
            </a:r>
            <a:endParaRPr lang="en-US" altLang="ko-KR" sz="1400" dirty="0"/>
          </a:p>
          <a:p>
            <a:r>
              <a:rPr lang="en-US" altLang="ko-KR" sz="1800" dirty="0" smtClean="0"/>
              <a:t>CNN </a:t>
            </a:r>
            <a:r>
              <a:rPr lang="ko-KR" altLang="en-US" sz="1800" dirty="0" err="1"/>
              <a:t>딥러닝</a:t>
            </a:r>
            <a:r>
              <a:rPr lang="ko-KR" altLang="en-US" sz="1800" dirty="0"/>
              <a:t> 기술을 적용하여 </a:t>
            </a:r>
            <a:r>
              <a:rPr lang="ko-KR" altLang="en-US" sz="1800" dirty="0" smtClean="0"/>
              <a:t>모션 </a:t>
            </a:r>
            <a:r>
              <a:rPr lang="ko-KR" altLang="en-US" sz="1800" dirty="0" err="1" smtClean="0"/>
              <a:t>디</a:t>
            </a:r>
            <a:r>
              <a:rPr lang="ko-KR" altLang="en-US" sz="1800" dirty="0" err="1"/>
              <a:t>텍</a:t>
            </a:r>
            <a:r>
              <a:rPr lang="ko-KR" altLang="en-US" sz="1800" dirty="0" err="1" smtClean="0"/>
              <a:t>팅을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통한 </a:t>
            </a:r>
            <a:r>
              <a:rPr lang="en-US" altLang="ko-KR" sz="1800" dirty="0"/>
              <a:t>AI </a:t>
            </a:r>
            <a:r>
              <a:rPr lang="ko-KR" altLang="en-US" sz="1800" dirty="0"/>
              <a:t>트레이너를 </a:t>
            </a:r>
            <a:r>
              <a:rPr lang="ko-KR" altLang="en-US" sz="1800" dirty="0" smtClean="0"/>
              <a:t>구축하여 </a:t>
            </a:r>
            <a:r>
              <a:rPr lang="ko-KR" altLang="en-US" sz="1800" dirty="0"/>
              <a:t>집에서 간단히 운동을 하시는 분들의 자세를 바로잡아 안전에 유의하고 헬스장을 가지 않더라도 트레이너와 함께 운동을 할 수 있는 효과를 낸다</a:t>
            </a:r>
            <a:r>
              <a:rPr lang="en-US" altLang="ko-KR" sz="1800" dirty="0"/>
              <a:t>. 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67653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CD028FC-AE1B-6C47-BC3F-1BE9A17629DC}"/>
              </a:ext>
            </a:extLst>
          </p:cNvPr>
          <p:cNvSpPr txBox="1"/>
          <p:nvPr/>
        </p:nvSpPr>
        <p:spPr>
          <a:xfrm>
            <a:off x="5758294" y="118532"/>
            <a:ext cx="2520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Classification </a:t>
            </a:r>
            <a:endParaRPr lang="x-none" sz="2000" dirty="0"/>
          </a:p>
        </p:txBody>
      </p:sp>
      <p:pic>
        <p:nvPicPr>
          <p:cNvPr id="5" name="ppt8sec.mov" descr="ppt8sec.mov">
            <a:hlinkClick r:id="" action="ppaction://media"/>
            <a:extLst>
              <a:ext uri="{FF2B5EF4-FFF2-40B4-BE49-F238E27FC236}">
                <a16:creationId xmlns:a16="http://schemas.microsoft.com/office/drawing/2014/main" xmlns="" id="{7D3FA1D8-F68F-DB42-B70C-0EA8FBFF4A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1804" y="835918"/>
            <a:ext cx="10252099" cy="55106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D8853E2-D42F-4B2F-9F24-15373FBD6816}"/>
              </a:ext>
            </a:extLst>
          </p:cNvPr>
          <p:cNvSpPr txBox="1"/>
          <p:nvPr/>
        </p:nvSpPr>
        <p:spPr>
          <a:xfrm>
            <a:off x="533646" y="49219"/>
            <a:ext cx="8097196" cy="53873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B w="6350"/>
            </a:sp3d>
          </a:bodyPr>
          <a:lstStyle>
            <a:defPPr>
              <a:defRPr lang="ko-KR"/>
            </a:defPPr>
            <a:lvl1pPr algn="ctr">
              <a:defRPr sz="16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algn="l"/>
            <a:r>
              <a:rPr lang="en-US" altLang="ko-KR" sz="2901" dirty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sz="2901" dirty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구현하고자 하는 프로젝트 내용</a:t>
            </a:r>
          </a:p>
        </p:txBody>
      </p:sp>
    </p:spTree>
    <p:extLst>
      <p:ext uri="{BB962C8B-B14F-4D97-AF65-F5344CB8AC3E}">
        <p14:creationId xmlns:p14="http://schemas.microsoft.com/office/powerpoint/2010/main" val="98663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7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CD028FC-AE1B-6C47-BC3F-1BE9A17629DC}"/>
              </a:ext>
            </a:extLst>
          </p:cNvPr>
          <p:cNvSpPr txBox="1"/>
          <p:nvPr/>
        </p:nvSpPr>
        <p:spPr>
          <a:xfrm>
            <a:off x="5662364" y="118532"/>
            <a:ext cx="2520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기능 요구서</a:t>
            </a:r>
            <a:r>
              <a:rPr lang="en-US" sz="2000" dirty="0" smtClean="0"/>
              <a:t> </a:t>
            </a:r>
            <a:endParaRPr lang="x-none" sz="2000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158460"/>
              </p:ext>
            </p:extLst>
          </p:nvPr>
        </p:nvGraphicFramePr>
        <p:xfrm>
          <a:off x="621804" y="979934"/>
          <a:ext cx="8839630" cy="359467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397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557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43985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40431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39501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No.</a:t>
                      </a:r>
                      <a:endParaRPr lang="en-US" sz="2000" b="1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3500" marR="63500" marT="63500" marB="635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u="none" strike="noStrike" dirty="0">
                          <a:effectLst/>
                        </a:rPr>
                        <a:t>서비스 형태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3500" marR="63500" marT="63500" marB="635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u="none" strike="noStrike" dirty="0">
                          <a:effectLst/>
                        </a:rPr>
                        <a:t>기능 요구 사항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3500" marR="63500" marT="63500" marB="635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u="none" strike="noStrike" dirty="0">
                          <a:effectLst/>
                        </a:rPr>
                        <a:t>개발 기능 도출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3500" marR="63500" marT="63500" marB="63500" anchor="b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3242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400" dirty="0">
                        <a:effectLst/>
                      </a:endParaRP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4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3500" marR="63500" marT="63500" marB="635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u="none" strike="noStrike" dirty="0">
                        <a:effectLst/>
                      </a:endParaRP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u="none" strike="noStrike" dirty="0">
                          <a:effectLst/>
                        </a:rPr>
                        <a:t>운동 상태 감시</a:t>
                      </a:r>
                      <a:endParaRPr lang="en-US" altLang="ko-KR" sz="1200" u="none" strike="noStrike" dirty="0">
                        <a:effectLst/>
                      </a:endParaRP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u="none" strike="noStrike" dirty="0">
                        <a:effectLst/>
                      </a:endParaRP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3500" marR="63500" marT="63500" marB="63500" anchor="b"/>
                </a:tc>
                <a:tc>
                  <a:txBody>
                    <a:bodyPr/>
                    <a:lstStyle/>
                    <a:p>
                      <a:pPr marL="171450" indent="-171450" algn="l" rtl="0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u="none" strike="noStrike" dirty="0">
                          <a:effectLst/>
                        </a:rPr>
                        <a:t>맨몸운동</a:t>
                      </a:r>
                      <a:r>
                        <a:rPr lang="ko-KR" altLang="en-US" sz="1100" u="none" strike="noStrike" baseline="30000" dirty="0">
                          <a:effectLst/>
                        </a:rPr>
                        <a:t>*</a:t>
                      </a:r>
                      <a:r>
                        <a:rPr lang="en-US" altLang="ko-KR" sz="1100" u="none" strike="noStrike" baseline="30000" dirty="0">
                          <a:effectLst/>
                        </a:rPr>
                        <a:t>(</a:t>
                      </a:r>
                      <a:r>
                        <a:rPr lang="ko-KR" altLang="en-US" sz="1100" u="none" strike="noStrike" baseline="30000" dirty="0">
                          <a:effectLst/>
                        </a:rPr>
                        <a:t>다음 장 참조</a:t>
                      </a:r>
                      <a:r>
                        <a:rPr lang="en-US" altLang="ko-KR" sz="1100" u="none" strike="noStrike" baseline="30000" dirty="0">
                          <a:effectLst/>
                        </a:rPr>
                        <a:t>)</a:t>
                      </a:r>
                      <a:r>
                        <a:rPr lang="ko-KR" altLang="en-US" sz="1100" u="none" strike="noStrike" dirty="0">
                          <a:effectLst/>
                        </a:rPr>
                        <a:t> </a:t>
                      </a:r>
                      <a:r>
                        <a:rPr lang="en-US" altLang="ko-KR" sz="1100" u="none" strike="noStrike" dirty="0">
                          <a:effectLst/>
                        </a:rPr>
                        <a:t>classification</a:t>
                      </a:r>
                      <a:r>
                        <a:rPr lang="en-US" altLang="ko-KR" sz="1100" u="none" strike="noStrike" baseline="0" dirty="0">
                          <a:effectLst/>
                        </a:rPr>
                        <a:t> </a:t>
                      </a:r>
                      <a:endParaRPr lang="ko-KR" altLang="en-US" sz="1100" u="none" strike="noStrike" dirty="0">
                        <a:effectLst/>
                      </a:endParaRPr>
                    </a:p>
                    <a:p>
                      <a:pPr marL="171450" indent="-171450" algn="l" rtl="0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u="none" strike="noStrike" dirty="0">
                          <a:effectLst/>
                        </a:rPr>
                        <a:t>28</a:t>
                      </a:r>
                      <a:r>
                        <a:rPr lang="ko-KR" altLang="en-US" sz="1100" u="none" strike="noStrike" dirty="0">
                          <a:effectLst/>
                        </a:rPr>
                        <a:t>종의 운동</a:t>
                      </a:r>
                      <a:r>
                        <a:rPr lang="en-US" altLang="ko-KR" sz="1100" u="none" strike="noStrike" dirty="0">
                          <a:effectLst/>
                        </a:rPr>
                        <a:t>(</a:t>
                      </a:r>
                      <a:r>
                        <a:rPr lang="ko-KR" altLang="en-US" sz="1100" u="none" strike="noStrike" dirty="0">
                          <a:effectLst/>
                        </a:rPr>
                        <a:t>운동 종류는 아래를 참조</a:t>
                      </a:r>
                      <a:r>
                        <a:rPr lang="en-US" altLang="ko-KR" sz="1100" u="none" strike="noStrike" dirty="0">
                          <a:effectLst/>
                        </a:rPr>
                        <a:t>)</a:t>
                      </a:r>
                      <a:r>
                        <a:rPr lang="ko-KR" altLang="en-US" sz="1100" u="none" strike="noStrike" dirty="0">
                          <a:effectLst/>
                        </a:rPr>
                        <a:t>을 하는지 구분 할 수 있어야 한다</a:t>
                      </a:r>
                      <a:r>
                        <a:rPr lang="en-US" altLang="ko-KR" sz="1100" u="none" strike="noStrike" dirty="0">
                          <a:effectLst/>
                        </a:rPr>
                        <a:t>.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3500" marR="63500" marT="63500" marB="63500" anchor="b"/>
                </a:tc>
                <a:tc>
                  <a:txBody>
                    <a:bodyPr/>
                    <a:lstStyle/>
                    <a:p>
                      <a:pPr marL="171450" indent="-171450" algn="l" rtl="0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u="none" strike="noStrike" dirty="0">
                          <a:effectLst/>
                        </a:rPr>
                        <a:t>동작 감지 </a:t>
                      </a:r>
                      <a:endParaRPr lang="en-US" altLang="ko-KR" sz="1100" u="none" strike="noStrike" dirty="0" smtClean="0">
                        <a:effectLst/>
                      </a:endParaRPr>
                    </a:p>
                    <a:p>
                      <a:pPr marL="0" indent="0" algn="l" rtl="0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ko-KR" altLang="en-US" sz="1100" u="none" strike="noStrike" dirty="0">
                        <a:effectLst/>
                      </a:endParaRPr>
                    </a:p>
                  </a:txBody>
                  <a:tcPr marL="63500" marR="63500" marT="63500" marB="6350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0173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400" u="none" strike="noStrike" dirty="0">
                        <a:effectLst/>
                      </a:endParaRP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u="none" strike="noStrike" dirty="0">
                          <a:effectLst/>
                        </a:rPr>
                        <a:t>2</a:t>
                      </a: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3500" marR="63500" marT="63500" marB="635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u="none" strike="noStrike" dirty="0">
                        <a:effectLst/>
                      </a:endParaRP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u="none" strike="noStrike" dirty="0">
                          <a:effectLst/>
                        </a:rPr>
                        <a:t>운동 자세 가이드</a:t>
                      </a:r>
                      <a:endParaRPr lang="en-US" altLang="ko-KR" sz="1200" u="none" strike="noStrike" dirty="0">
                        <a:effectLst/>
                      </a:endParaRP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u="none" strike="noStrike" dirty="0">
                        <a:effectLst/>
                      </a:endParaRP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3500" marR="63500" marT="63500" marB="63500" anchor="b"/>
                </a:tc>
                <a:tc>
                  <a:txBody>
                    <a:bodyPr/>
                    <a:lstStyle/>
                    <a:p>
                      <a:pPr marL="171450" indent="-171450" algn="l" rtl="0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u="none" strike="noStrike" dirty="0">
                          <a:effectLst/>
                        </a:rPr>
                        <a:t>사용자의 운동 자세와 모범 자세</a:t>
                      </a:r>
                      <a:r>
                        <a:rPr lang="ko-KR" altLang="en-US" sz="1100" u="none" strike="noStrike" baseline="30000" dirty="0">
                          <a:effectLst/>
                        </a:rPr>
                        <a:t>*</a:t>
                      </a:r>
                      <a:r>
                        <a:rPr lang="en-US" altLang="ko-KR" sz="1100" u="none" strike="noStrike" baseline="30000" dirty="0">
                          <a:effectLst/>
                        </a:rPr>
                        <a:t>(</a:t>
                      </a:r>
                      <a:r>
                        <a:rPr lang="ko-KR" altLang="en-US" sz="1100" u="none" strike="noStrike" baseline="30000" dirty="0">
                          <a:effectLst/>
                        </a:rPr>
                        <a:t>다음 장 참조</a:t>
                      </a:r>
                      <a:r>
                        <a:rPr lang="en-US" altLang="ko-KR" sz="1100" u="none" strike="noStrike" baseline="30000" dirty="0">
                          <a:effectLst/>
                        </a:rPr>
                        <a:t>)</a:t>
                      </a:r>
                      <a:r>
                        <a:rPr lang="ko-KR" altLang="en-US" sz="1100" u="none" strike="noStrike" dirty="0">
                          <a:effectLst/>
                        </a:rPr>
                        <a:t> 를 비교 및 분석</a:t>
                      </a:r>
                      <a:r>
                        <a:rPr lang="ko-KR" altLang="en-US" sz="1100" u="none" strike="noStrike" baseline="0" dirty="0">
                          <a:effectLst/>
                        </a:rPr>
                        <a:t> 할 수 있어야 한다</a:t>
                      </a:r>
                      <a:r>
                        <a:rPr lang="en-US" altLang="ko-KR" sz="1100" u="none" strike="noStrike" baseline="0" dirty="0">
                          <a:effectLst/>
                        </a:rPr>
                        <a:t>.</a:t>
                      </a:r>
                    </a:p>
                    <a:p>
                      <a:pPr marL="0" indent="0" algn="l" rtl="0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3500" marR="63500" marT="63500" marB="63500" anchor="b"/>
                </a:tc>
                <a:tc>
                  <a:txBody>
                    <a:bodyPr/>
                    <a:lstStyle/>
                    <a:p>
                      <a:pPr marL="171450" indent="-171450" algn="l" rtl="0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u="none" strike="noStrike" dirty="0">
                          <a:effectLst/>
                        </a:rPr>
                        <a:t>동작 감지 </a:t>
                      </a:r>
                      <a:r>
                        <a:rPr lang="en-US" altLang="ko-KR" sz="1100" u="none" strike="noStrike" dirty="0">
                          <a:effectLst/>
                        </a:rPr>
                        <a:t>(</a:t>
                      </a:r>
                      <a:r>
                        <a:rPr lang="ko-KR" altLang="en-US" sz="1100" u="none" strike="noStrike" dirty="0">
                          <a:effectLst/>
                        </a:rPr>
                        <a:t>모범 자세와의 차이</a:t>
                      </a:r>
                      <a:r>
                        <a:rPr lang="en-US" altLang="ko-KR" sz="1100" u="none" strike="noStrike" dirty="0">
                          <a:effectLst/>
                        </a:rPr>
                        <a:t>)</a:t>
                      </a:r>
                    </a:p>
                    <a:p>
                      <a:pPr marL="171450" indent="-171450" algn="l" rtl="0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u="none" strike="noStrike" dirty="0">
                          <a:effectLst/>
                        </a:rPr>
                        <a:t>모범자세와의 차이 정도에 따른 색 구분 </a:t>
                      </a:r>
                      <a:r>
                        <a:rPr lang="en-US" altLang="ko-KR" sz="1100" u="none" strike="noStrike" dirty="0">
                          <a:effectLst/>
                        </a:rPr>
                        <a:t>(10~20% </a:t>
                      </a:r>
                      <a:r>
                        <a:rPr lang="ko-KR" altLang="en-US" sz="1100" u="none" strike="noStrike" dirty="0">
                          <a:effectLst/>
                        </a:rPr>
                        <a:t>노랑색</a:t>
                      </a:r>
                      <a:r>
                        <a:rPr lang="en-US" altLang="ko-KR" sz="1100" u="none" strike="noStrike" dirty="0">
                          <a:effectLst/>
                        </a:rPr>
                        <a:t>, 20% </a:t>
                      </a:r>
                      <a:r>
                        <a:rPr lang="ko-KR" altLang="en-US" sz="1100" u="none" strike="noStrike" dirty="0">
                          <a:effectLst/>
                        </a:rPr>
                        <a:t>이상 빨강색</a:t>
                      </a:r>
                      <a:r>
                        <a:rPr lang="en-US" altLang="ko-KR" sz="1100" u="none" strike="noStrike" dirty="0">
                          <a:effectLst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3500" marR="63500" marT="63500" marB="6350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43483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u="none" strike="noStrike" dirty="0">
                          <a:effectLst/>
                        </a:rPr>
                        <a:t>3</a:t>
                      </a: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400" u="none" strike="noStrike" dirty="0">
                        <a:effectLst/>
                      </a:endParaRP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3500" marR="63500" marT="63500" marB="635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u="none" strike="noStrike" dirty="0">
                        <a:effectLst/>
                      </a:endParaRP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u="none" strike="noStrike" dirty="0">
                          <a:effectLst/>
                        </a:rPr>
                        <a:t>운동 루틴 추천</a:t>
                      </a:r>
                      <a:endParaRPr lang="en-US" altLang="ko-KR" sz="1200" u="none" strike="noStrike" dirty="0">
                        <a:effectLst/>
                      </a:endParaRP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u="none" strike="noStrike" dirty="0">
                        <a:effectLst/>
                      </a:endParaRP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3500" marR="63500" marT="63500" marB="63500" anchor="b"/>
                </a:tc>
                <a:tc>
                  <a:txBody>
                    <a:bodyPr/>
                    <a:lstStyle/>
                    <a:p>
                      <a:pPr marL="171450" indent="-171450" algn="l" rtl="0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u="none" strike="noStrike" dirty="0">
                          <a:effectLst/>
                        </a:rPr>
                        <a:t>입력 값</a:t>
                      </a:r>
                      <a:r>
                        <a:rPr lang="en-US" altLang="ko-KR" sz="1100" u="none" strike="noStrike" dirty="0">
                          <a:effectLst/>
                        </a:rPr>
                        <a:t>( 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개인의 역량</a:t>
                      </a:r>
                      <a:r>
                        <a:rPr lang="en-US" altLang="ko-KR" sz="1100" u="none" strike="noStrike" dirty="0" smtClean="0">
                          <a:effectLst/>
                        </a:rPr>
                        <a:t>(</a:t>
                      </a:r>
                      <a:r>
                        <a:rPr lang="ko-KR" altLang="en-US" sz="1100" u="none" strike="noStrike" dirty="0">
                          <a:effectLst/>
                        </a:rPr>
                        <a:t>초급</a:t>
                      </a:r>
                      <a:r>
                        <a:rPr lang="en-US" altLang="ko-KR" sz="1100" u="none" strike="noStrike" dirty="0">
                          <a:effectLst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</a:rPr>
                        <a:t>중급</a:t>
                      </a:r>
                      <a:r>
                        <a:rPr lang="en-US" altLang="ko-KR" sz="1100" u="none" strike="noStrike" dirty="0">
                          <a:effectLst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</a:rPr>
                        <a:t>고급</a:t>
                      </a:r>
                      <a:r>
                        <a:rPr lang="en-US" altLang="ko-KR" sz="1100" u="none" strike="noStrike" dirty="0">
                          <a:effectLst/>
                        </a:rPr>
                        <a:t>), </a:t>
                      </a:r>
                      <a:r>
                        <a:rPr lang="ko-KR" altLang="en-US" sz="1100" u="none" strike="noStrike" dirty="0">
                          <a:effectLst/>
                        </a:rPr>
                        <a:t>운동목적</a:t>
                      </a:r>
                      <a:r>
                        <a:rPr lang="en-US" altLang="ko-KR" sz="1100" u="none" strike="noStrike" dirty="0">
                          <a:effectLst/>
                        </a:rPr>
                        <a:t>(</a:t>
                      </a:r>
                      <a:r>
                        <a:rPr lang="ko-KR" altLang="en-US" sz="1100" u="none" strike="noStrike" dirty="0">
                          <a:effectLst/>
                        </a:rPr>
                        <a:t>근력증가</a:t>
                      </a:r>
                      <a:r>
                        <a:rPr lang="en-US" altLang="ko-KR" sz="1100" u="none" strike="noStrike" dirty="0">
                          <a:effectLst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</a:rPr>
                        <a:t>다이어트</a:t>
                      </a:r>
                      <a:r>
                        <a:rPr lang="en-US" altLang="ko-KR" sz="1100" u="none" strike="noStrike" dirty="0">
                          <a:effectLst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</a:rPr>
                        <a:t>건강</a:t>
                      </a:r>
                      <a:r>
                        <a:rPr lang="en-US" altLang="ko-KR" sz="1100" u="none" strike="noStrike" dirty="0">
                          <a:effectLst/>
                        </a:rPr>
                        <a:t>))</a:t>
                      </a:r>
                      <a:r>
                        <a:rPr lang="ko-KR" altLang="en-US" sz="1100" u="none" strike="noStrike" dirty="0">
                          <a:effectLst/>
                        </a:rPr>
                        <a:t>에 따른 운동 프로그램을 추천</a:t>
                      </a:r>
                      <a:r>
                        <a:rPr lang="en-US" altLang="ko-KR" sz="1100" u="none" strike="noStrike" dirty="0">
                          <a:effectLst/>
                        </a:rPr>
                        <a:t>(</a:t>
                      </a:r>
                      <a:r>
                        <a:rPr lang="ko-KR" altLang="en-US" sz="1100" u="none" strike="noStrike" dirty="0">
                          <a:effectLst/>
                        </a:rPr>
                        <a:t>운동 종류 및 세트 수</a:t>
                      </a:r>
                      <a:r>
                        <a:rPr lang="en-US" altLang="ko-KR" sz="1100" u="none" strike="noStrike" dirty="0">
                          <a:effectLst/>
                        </a:rPr>
                        <a:t>)</a:t>
                      </a:r>
                      <a:r>
                        <a:rPr lang="ko-KR" altLang="en-US" sz="1100" u="none" strike="noStrike" dirty="0">
                          <a:effectLst/>
                        </a:rPr>
                        <a:t>을 할 수 있어야 한다</a:t>
                      </a:r>
                      <a:r>
                        <a:rPr lang="en-US" altLang="ko-KR" sz="1100" u="none" strike="noStrike" dirty="0">
                          <a:effectLst/>
                        </a:rPr>
                        <a:t>. </a:t>
                      </a:r>
                    </a:p>
                    <a:p>
                      <a:pPr marL="0" indent="0" algn="l" rtl="0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3500" marR="63500" marT="63500" marB="63500" anchor="b"/>
                </a:tc>
                <a:tc>
                  <a:txBody>
                    <a:bodyPr/>
                    <a:lstStyle/>
                    <a:p>
                      <a:pPr marL="171450" indent="-171450" algn="l" rtl="0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u="none" strike="noStrike" dirty="0">
                          <a:effectLst/>
                        </a:rPr>
                        <a:t>입력 값에 따른 계산 값</a:t>
                      </a:r>
                      <a:r>
                        <a:rPr lang="en-US" altLang="ko-KR" sz="1100" u="none" strike="noStrike" dirty="0">
                          <a:effectLst/>
                        </a:rPr>
                        <a:t>(BMI) </a:t>
                      </a:r>
                      <a:r>
                        <a:rPr lang="ko-KR" altLang="en-US" sz="1100" u="none" strike="noStrike" dirty="0">
                          <a:effectLst/>
                        </a:rPr>
                        <a:t>및 운동 목적에 따른 결과값 계산 </a:t>
                      </a:r>
                      <a:r>
                        <a:rPr lang="en-US" altLang="ko-KR" sz="1100" u="none" strike="noStrike" dirty="0">
                          <a:effectLst/>
                        </a:rPr>
                        <a:t>(9</a:t>
                      </a:r>
                      <a:r>
                        <a:rPr lang="ko-KR" altLang="en-US" sz="1100" u="none" strike="noStrike" dirty="0">
                          <a:effectLst/>
                        </a:rPr>
                        <a:t>개 카테고리</a:t>
                      </a:r>
                      <a:r>
                        <a:rPr lang="en-US" altLang="ko-KR" sz="1100" u="none" strike="noStrike" dirty="0">
                          <a:effectLst/>
                        </a:rPr>
                        <a:t>)</a:t>
                      </a:r>
                    </a:p>
                    <a:p>
                      <a:pPr marL="171450" indent="-171450" algn="l" rtl="0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u="none" strike="noStrike" dirty="0">
                          <a:effectLst/>
                        </a:rPr>
                        <a:t>입출력</a:t>
                      </a:r>
                      <a:r>
                        <a:rPr lang="ko-KR" altLang="en-US" sz="1100" u="none" strike="noStrike" baseline="0" dirty="0">
                          <a:effectLst/>
                        </a:rPr>
                        <a:t> </a:t>
                      </a:r>
                      <a:r>
                        <a:rPr lang="en-US" altLang="ko-KR" sz="1100" u="none" strike="noStrike" dirty="0">
                          <a:effectLst/>
                        </a:rPr>
                        <a:t>UI</a:t>
                      </a:r>
                      <a:r>
                        <a:rPr lang="ko-KR" altLang="en-US" sz="1100" u="none" strike="noStrike" baseline="0" dirty="0">
                          <a:effectLst/>
                        </a:rPr>
                        <a:t> </a:t>
                      </a:r>
                      <a:r>
                        <a:rPr lang="ko-KR" altLang="en-US" sz="1100" u="none" strike="noStrike" dirty="0">
                          <a:effectLst/>
                        </a:rPr>
                        <a:t>개발</a:t>
                      </a:r>
                      <a:endParaRPr lang="en-US" altLang="ko-KR" sz="1100" u="none" strike="noStrike" dirty="0">
                        <a:effectLst/>
                      </a:endParaRPr>
                    </a:p>
                    <a:p>
                      <a:pPr marL="171450" indent="-171450" algn="l" rtl="0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u="none" strike="noStrike" dirty="0">
                          <a:effectLst/>
                        </a:rPr>
                        <a:t>9</a:t>
                      </a:r>
                      <a:r>
                        <a:rPr lang="ko-KR" altLang="en-US" sz="1100" u="none" strike="noStrike" dirty="0">
                          <a:effectLst/>
                        </a:rPr>
                        <a:t>가지 결과 값에 따른 운동 종류 및 세트 구성 표현</a:t>
                      </a:r>
                      <a:endParaRPr lang="en-US" altLang="ko-KR" sz="1100" u="none" strike="noStrike" dirty="0">
                        <a:effectLst/>
                      </a:endParaRPr>
                    </a:p>
                    <a:p>
                      <a:pPr marL="171450" indent="-171450" algn="l" rtl="0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u="none" strike="noStrike" dirty="0">
                          <a:effectLst/>
                        </a:rPr>
                        <a:t>운동 후 운동 량 기록 및 저장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3500" marR="63500" marT="63500" marB="6350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621804" y="4724350"/>
            <a:ext cx="9152238" cy="1818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맨몸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운동은 다음과 같은 운동을 포함</a:t>
            </a: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푸쉬업</a:t>
            </a:r>
            <a:r>
              <a:rPr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1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니푸쉬업</a:t>
            </a:r>
            <a:r>
              <a:rPr lang="en-US" altLang="ko-KR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굿모닝</a:t>
            </a:r>
            <a:r>
              <a:rPr lang="en-US" altLang="ko-KR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Y-Exercise, </a:t>
            </a:r>
            <a:r>
              <a:rPr lang="ko-KR" altLang="en-US" sz="11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스탠딩</a:t>
            </a:r>
            <a:r>
              <a:rPr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사이드</a:t>
            </a:r>
            <a:r>
              <a:rPr lang="en-US" altLang="ko-KR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크런치</a:t>
            </a:r>
            <a:r>
              <a:rPr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스탠딩</a:t>
            </a:r>
            <a:r>
              <a:rPr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니업</a:t>
            </a:r>
            <a:r>
              <a:rPr lang="en-US" altLang="ko-KR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라잉</a:t>
            </a:r>
            <a:r>
              <a:rPr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레그</a:t>
            </a:r>
            <a:r>
              <a:rPr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레이즈</a:t>
            </a:r>
            <a:r>
              <a:rPr lang="en-US" altLang="ko-KR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크런치</a:t>
            </a:r>
            <a:r>
              <a:rPr lang="en-US" altLang="ko-KR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바이시클</a:t>
            </a:r>
            <a:r>
              <a:rPr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크런치</a:t>
            </a:r>
            <a:r>
              <a:rPr lang="en-US" altLang="ko-KR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시저</a:t>
            </a:r>
            <a:r>
              <a:rPr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크로스</a:t>
            </a:r>
            <a:r>
              <a:rPr lang="en-US" altLang="ko-KR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플랭크</a:t>
            </a:r>
            <a:r>
              <a:rPr lang="en-US" altLang="ko-KR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버피테스트</a:t>
            </a:r>
            <a:r>
              <a:rPr lang="en-US" altLang="ko-KR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스텝 포워드 </a:t>
            </a:r>
            <a:r>
              <a:rPr lang="ko-KR" altLang="en-US" sz="11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다이나믹</a:t>
            </a:r>
            <a:r>
              <a:rPr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런지</a:t>
            </a:r>
            <a:r>
              <a:rPr lang="en-US" altLang="ko-KR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스텝 </a:t>
            </a:r>
            <a:r>
              <a:rPr lang="ko-KR" altLang="en-US" sz="11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백워드</a:t>
            </a:r>
            <a:r>
              <a:rPr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다이나믹</a:t>
            </a:r>
            <a:r>
              <a:rPr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런지</a:t>
            </a:r>
            <a:r>
              <a:rPr lang="en-US" altLang="ko-KR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사이드 </a:t>
            </a:r>
            <a:r>
              <a:rPr lang="ko-KR" altLang="en-US" sz="11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런지</a:t>
            </a:r>
            <a:r>
              <a:rPr lang="en-US" altLang="ko-KR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크로스 </a:t>
            </a:r>
            <a:r>
              <a:rPr lang="ko-KR" altLang="en-US" sz="11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런지</a:t>
            </a:r>
            <a:r>
              <a:rPr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1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힙쓰러스트</a:t>
            </a:r>
            <a:r>
              <a:rPr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덤벨</a:t>
            </a:r>
            <a:r>
              <a:rPr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체스트</a:t>
            </a:r>
            <a:r>
              <a:rPr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플라이</a:t>
            </a:r>
            <a:r>
              <a:rPr lang="en-US" altLang="ko-KR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덤벨</a:t>
            </a:r>
            <a:r>
              <a:rPr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인클라인</a:t>
            </a:r>
            <a:r>
              <a:rPr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체스트</a:t>
            </a:r>
            <a:r>
              <a:rPr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플라이</a:t>
            </a:r>
            <a:r>
              <a:rPr lang="en-US" altLang="ko-KR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덤벨</a:t>
            </a:r>
            <a:r>
              <a:rPr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풀 오버 </a:t>
            </a:r>
            <a:r>
              <a:rPr lang="en-US" altLang="ko-KR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1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라잉</a:t>
            </a:r>
            <a:r>
              <a:rPr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트라이셉스</a:t>
            </a:r>
            <a:r>
              <a:rPr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익스텐션</a:t>
            </a:r>
            <a:r>
              <a:rPr lang="en-US" altLang="ko-KR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프런트 </a:t>
            </a:r>
            <a:r>
              <a:rPr lang="ko-KR" altLang="en-US" sz="11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레이즈</a:t>
            </a:r>
            <a:r>
              <a:rPr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1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업라이트로우</a:t>
            </a:r>
            <a:r>
              <a:rPr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오버헤드 프레스 사이드 </a:t>
            </a:r>
            <a:r>
              <a:rPr lang="ko-KR" altLang="en-US" sz="11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레터럴</a:t>
            </a:r>
            <a:r>
              <a:rPr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레이즈</a:t>
            </a:r>
            <a:r>
              <a:rPr lang="en-US" altLang="ko-KR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덤벨</a:t>
            </a:r>
            <a:r>
              <a:rPr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컬</a:t>
            </a:r>
            <a:r>
              <a:rPr lang="en-US" altLang="ko-KR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딥스</a:t>
            </a:r>
            <a:r>
              <a:rPr lang="en-US" altLang="ko-KR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풀업</a:t>
            </a:r>
            <a:r>
              <a:rPr lang="en-US" altLang="ko-KR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행잉</a:t>
            </a:r>
            <a:r>
              <a:rPr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레그</a:t>
            </a:r>
            <a:r>
              <a:rPr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레이즈</a:t>
            </a: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모범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자세</a:t>
            </a: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모델에 사용한 자세 데이터로 홈 트레이닝에서 자주 수행되는 운동을 중심으로 선정 한 후 각 동작에 대한 운동상태를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정의</a:t>
            </a:r>
            <a:endParaRPr lang="en-US" altLang="ko-KR" sz="11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D8853E2-D42F-4B2F-9F24-15373FBD6816}"/>
              </a:ext>
            </a:extLst>
          </p:cNvPr>
          <p:cNvSpPr txBox="1"/>
          <p:nvPr/>
        </p:nvSpPr>
        <p:spPr>
          <a:xfrm>
            <a:off x="533646" y="49219"/>
            <a:ext cx="8097196" cy="53873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B w="6350"/>
            </a:sp3d>
          </a:bodyPr>
          <a:lstStyle>
            <a:defPPr>
              <a:defRPr lang="ko-KR"/>
            </a:defPPr>
            <a:lvl1pPr algn="ctr">
              <a:defRPr sz="16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algn="l"/>
            <a:r>
              <a:rPr lang="en-US" altLang="ko-KR" sz="2901" dirty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sz="2901" dirty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구현하고자 하는 프로젝트 내용</a:t>
            </a:r>
          </a:p>
        </p:txBody>
      </p:sp>
    </p:spTree>
    <p:extLst>
      <p:ext uri="{BB962C8B-B14F-4D97-AF65-F5344CB8AC3E}">
        <p14:creationId xmlns:p14="http://schemas.microsoft.com/office/powerpoint/2010/main" val="171977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D8853E2-D42F-4B2F-9F24-15373FBD6816}"/>
              </a:ext>
            </a:extLst>
          </p:cNvPr>
          <p:cNvSpPr txBox="1"/>
          <p:nvPr/>
        </p:nvSpPr>
        <p:spPr>
          <a:xfrm>
            <a:off x="621804" y="115838"/>
            <a:ext cx="8097196" cy="53873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B w="6350"/>
            </a:sp3d>
          </a:bodyPr>
          <a:lstStyle>
            <a:defPPr>
              <a:defRPr lang="ko-KR"/>
            </a:defPPr>
            <a:lvl1pPr algn="ctr">
              <a:defRPr sz="16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algn="l"/>
            <a:r>
              <a:rPr lang="en-US" altLang="ko-KR" sz="2901" dirty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sz="2901" dirty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  </a:t>
            </a:r>
            <a:r>
              <a:rPr lang="en-US" altLang="ko-KR" sz="2901" dirty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role </a:t>
            </a:r>
            <a:endParaRPr lang="ko-KR" altLang="en-US" sz="2901" dirty="0">
              <a:solidFill>
                <a:schemeClr val="accent1">
                  <a:lumMod val="5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C57916D-98F2-A844-B10B-7426922F7691}"/>
              </a:ext>
            </a:extLst>
          </p:cNvPr>
          <p:cNvSpPr txBox="1"/>
          <p:nvPr/>
        </p:nvSpPr>
        <p:spPr>
          <a:xfrm>
            <a:off x="549796" y="1267966"/>
            <a:ext cx="2567156" cy="2158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데이터 수집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모델 구축 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알고리즘 구축 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GUI</a:t>
            </a:r>
            <a:r>
              <a:rPr lang="ko-KR" altLang="en-US" sz="2000" dirty="0"/>
              <a:t> 환경 구축 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23182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D8853E2-D42F-4B2F-9F24-15373FBD6816}"/>
              </a:ext>
            </a:extLst>
          </p:cNvPr>
          <p:cNvSpPr txBox="1"/>
          <p:nvPr/>
        </p:nvSpPr>
        <p:spPr>
          <a:xfrm>
            <a:off x="621804" y="115838"/>
            <a:ext cx="8097196" cy="53873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B w="6350"/>
            </a:sp3d>
          </a:bodyPr>
          <a:lstStyle>
            <a:defPPr>
              <a:defRPr lang="ko-KR"/>
            </a:defPPr>
            <a:lvl1pPr algn="ctr">
              <a:defRPr sz="16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algn="l"/>
            <a:r>
              <a:rPr lang="en-US" altLang="ko-KR" sz="2901" dirty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</a:t>
            </a:r>
            <a:r>
              <a:rPr lang="en-US" altLang="ko-KR" sz="2901" dirty="0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ko-KR" altLang="en-US" sz="2901" dirty="0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이번 주 계획</a:t>
            </a:r>
            <a:r>
              <a:rPr lang="en-US" altLang="ko-KR" sz="2901" dirty="0" smtClean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901" dirty="0">
              <a:solidFill>
                <a:schemeClr val="accent1">
                  <a:lumMod val="5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C57916D-98F2-A844-B10B-7426922F7691}"/>
              </a:ext>
            </a:extLst>
          </p:cNvPr>
          <p:cNvSpPr txBox="1"/>
          <p:nvPr/>
        </p:nvSpPr>
        <p:spPr>
          <a:xfrm>
            <a:off x="549796" y="1123950"/>
            <a:ext cx="66967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smtClean="0"/>
              <a:t>선정된 </a:t>
            </a:r>
            <a:r>
              <a:rPr lang="ko-KR" altLang="en-US" sz="2000" smtClean="0"/>
              <a:t>모델 </a:t>
            </a:r>
            <a:r>
              <a:rPr lang="ko-KR" altLang="en-US" sz="2000" dirty="0" smtClean="0"/>
              <a:t>후보에 대해 </a:t>
            </a:r>
            <a:r>
              <a:rPr lang="ko-KR" altLang="en-US" sz="2000" smtClean="0"/>
              <a:t>찾아보고 사용할 모델 결정하기</a:t>
            </a:r>
            <a:r>
              <a:rPr lang="ko-KR" altLang="en-US" sz="2000" smtClean="0"/>
              <a:t> </a:t>
            </a:r>
            <a:endParaRPr lang="en-US" altLang="ko-KR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C57916D-98F2-A844-B10B-7426922F7691}"/>
              </a:ext>
            </a:extLst>
          </p:cNvPr>
          <p:cNvSpPr txBox="1"/>
          <p:nvPr/>
        </p:nvSpPr>
        <p:spPr>
          <a:xfrm>
            <a:off x="543816" y="1772022"/>
            <a:ext cx="256715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tiny video network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 smtClean="0"/>
              <a:t>OpenPose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 smtClean="0"/>
              <a:t>PoseNet</a:t>
            </a:r>
            <a:r>
              <a:rPr lang="ko-KR" altLang="en-US" sz="2000" dirty="0" smtClean="0"/>
              <a:t>  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57108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_x143597040">
            <a:extLst>
              <a:ext uri="{FF2B5EF4-FFF2-40B4-BE49-F238E27FC236}">
                <a16:creationId xmlns:a16="http://schemas.microsoft.com/office/drawing/2014/main" xmlns="" id="{95A12CCB-209A-4E1E-AE29-84B806AF55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721" y="979934"/>
            <a:ext cx="10963275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5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Thank You </a:t>
            </a:r>
            <a:endParaRPr lang="en-US" altLang="ko-KR" sz="15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482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사용자 지정 레이아웃">
  <a:themeElements>
    <a:clrScheme name="">
      <a:dk1>
        <a:srgbClr val="000000"/>
      </a:dk1>
      <a:lt1>
        <a:srgbClr val="FFFFFF"/>
      </a:lt1>
      <a:dk2>
        <a:srgbClr val="000000"/>
      </a:dk2>
      <a:lt2>
        <a:srgbClr val="E3DCC1"/>
      </a:lt2>
      <a:accent1>
        <a:srgbClr val="315F97"/>
      </a:accent1>
      <a:accent2>
        <a:srgbClr val="C75252"/>
      </a:accent2>
      <a:accent3>
        <a:srgbClr val="FFFFFF"/>
      </a:accent3>
      <a:accent4>
        <a:srgbClr val="000000"/>
      </a:accent4>
      <a:accent5>
        <a:srgbClr val="ADB6C9"/>
      </a:accent5>
      <a:accent6>
        <a:srgbClr val="B44949"/>
      </a:accent6>
      <a:hlink>
        <a:srgbClr val="0000FF"/>
      </a:hlink>
      <a:folHlink>
        <a:srgbClr val="800080"/>
      </a:folHlink>
    </a:clrScheme>
    <a:fontScheme name="사용자 지정 레이아웃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1" hangingPunct="0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1" hangingPunct="0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사용자 지정 레이아웃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사용자 지정 레이아웃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사용자 지정 레이아웃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사용자 지정 레이아웃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사용자 지정 레이아웃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사용자 지정 레이아웃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사용자 지정 레이아웃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사용자 지정 레이아웃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사용자 지정 레이아웃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사용자 지정 레이아웃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사용자 지정 레이아웃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사용자 지정 레이아웃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8809</TotalTime>
  <Words>452</Words>
  <Application>Microsoft Office PowerPoint</Application>
  <PresentationFormat>사용자 지정</PresentationFormat>
  <Paragraphs>70</Paragraphs>
  <Slides>9</Slides>
  <Notes>6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Arial</vt:lpstr>
      <vt:lpstr>맑은 고딕</vt:lpstr>
      <vt:lpstr>나눔스퀘어라운드 ExtraBold</vt:lpstr>
      <vt:lpstr>HY헤드라인M</vt:lpstr>
      <vt:lpstr>나눔고딕</vt:lpstr>
      <vt:lpstr>사용자 지정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류 영은</cp:lastModifiedBy>
  <cp:revision>649</cp:revision>
  <cp:lastPrinted>2020-05-21T23:54:01Z</cp:lastPrinted>
  <dcterms:created xsi:type="dcterms:W3CDTF">2019-02-20T00:59:47Z</dcterms:created>
  <dcterms:modified xsi:type="dcterms:W3CDTF">2021-10-04T07:44:02Z</dcterms:modified>
</cp:coreProperties>
</file>